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Oswald"/>
      <p:regular r:id="rId48"/>
      <p:bold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regular.fntdata"/><Relationship Id="rId47" Type="http://schemas.openxmlformats.org/officeDocument/2006/relationships/font" Target="fonts/Roboto-boldItalic.fntdata"/><Relationship Id="rId49"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Esta presentación les voy a platicar un poco de Inteligencia Artificial, Machine Learning y la Nube.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Now that the computer can perceive, and understand Language, it needs its own way to represent that in its own “mind”.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Now that it collected all the data via it senses and it was able to connect all the information together, this data can be used to solve problems logically.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AI’s will navigate the three-dimensional world and should plan the optimal route.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lt1"/>
              </a:buClr>
              <a:buSzPts val="1800"/>
              <a:buFont typeface="Arial"/>
              <a:buNone/>
            </a:pPr>
            <a:r>
              <a:rPr lang="es" sz="1800"/>
              <a:t>That’s an AI technique concerned with learning insights from data and using them to make predictions about the world.</a:t>
            </a:r>
            <a:endParaRPr/>
          </a:p>
          <a:p>
            <a:pPr indent="0" lvl="0" marL="0" rtl="0" algn="ctr">
              <a:lnSpc>
                <a:spcPct val="115000"/>
              </a:lnSpc>
              <a:spcBef>
                <a:spcPts val="1600"/>
              </a:spcBef>
              <a:spcAft>
                <a:spcPts val="0"/>
              </a:spcAft>
              <a:buClr>
                <a:schemeClr val="lt1"/>
              </a:buClr>
              <a:buSzPts val="1800"/>
              <a:buFont typeface="Arial"/>
              <a:buNone/>
            </a:pPr>
            <a:r>
              <a:rPr lang="es" sz="1800"/>
              <a:t>Machine learning is a set of algorithms used to make a system “artificially intelligent,” enabling it to recognize patterns from large datasets and apply the findings to new data.</a:t>
            </a:r>
            <a:endParaRPr/>
          </a:p>
          <a:p>
            <a:pPr indent="0" lvl="0" marL="0" rtl="0" algn="ctr">
              <a:lnSpc>
                <a:spcPct val="115000"/>
              </a:lnSpc>
              <a:spcBef>
                <a:spcPts val="1600"/>
              </a:spcBef>
              <a:spcAft>
                <a:spcPts val="0"/>
              </a:spcAft>
              <a:buClr>
                <a:schemeClr val="lt1"/>
              </a:buClr>
              <a:buSzPts val="1800"/>
              <a:buFont typeface="Arial"/>
              <a:buNone/>
            </a:pPr>
            <a:r>
              <a:t/>
            </a:r>
            <a:endParaRPr sz="1800"/>
          </a:p>
          <a:p>
            <a:pPr indent="0" lvl="0" marL="0" rtl="0" algn="ctr">
              <a:lnSpc>
                <a:spcPct val="115000"/>
              </a:lnSpc>
              <a:spcBef>
                <a:spcPts val="1600"/>
              </a:spcBef>
              <a:spcAft>
                <a:spcPts val="0"/>
              </a:spcAft>
              <a:buClr>
                <a:schemeClr val="lt1"/>
              </a:buClr>
              <a:buSzPts val="1800"/>
              <a:buFont typeface="Arial"/>
              <a:buNone/>
            </a:pPr>
            <a:r>
              <a:rPr lang="es" sz="1800"/>
              <a:t>Machine Learning is done with </a:t>
            </a:r>
            <a:r>
              <a:rPr b="1" lang="es" sz="1800"/>
              <a:t>Algorithms</a:t>
            </a:r>
            <a:r>
              <a:rPr lang="es" sz="1800"/>
              <a:t>.</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An algorithm is a serious of steps to accomplish a task. </a:t>
            </a:r>
            <a:br>
              <a:rPr lang="es"/>
            </a:br>
            <a:r>
              <a:rPr lang="es"/>
              <a:t>The machine learning algorithm that’s setting the world ablaze, however, is the artificial neural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700"/>
              <a:buFont typeface="Arial"/>
              <a:buNone/>
            </a:pPr>
            <a:r>
              <a:rPr lang="es" sz="1700"/>
              <a:t>This kind of learning is when you guide the Algorithm to the right answer by providing examples.</a:t>
            </a:r>
            <a:endParaRPr/>
          </a:p>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lt1"/>
              </a:buClr>
              <a:buSzPts val="1800"/>
              <a:buFont typeface="Arial"/>
              <a:buNone/>
            </a:pPr>
            <a:r>
              <a:rPr lang="es" sz="1800"/>
              <a:t>This kind of learning is when you let the algorithm find the right answer categorizing the data. No examples of right answers are provided.</a:t>
            </a:r>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s"/>
              <a:t>A technique inspired by how our brain’s neurons work.</a:t>
            </a:r>
            <a:br>
              <a:rPr lang="es"/>
            </a:br>
            <a:r>
              <a:rPr lang="es"/>
              <a:t>This artificial brain can learn how to identify chairs from photos, for example. Over time, it’ll learn what the characteristics of chairs are, and increase its probability of identifying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s" sz="1800"/>
              <a:t>Is simply a set of methods for training multi-layered artificial neural networks.</a:t>
            </a:r>
            <a:br>
              <a:rPr lang="es" sz="1800"/>
            </a:br>
            <a:r>
              <a:rPr lang="es" sz="1800"/>
              <a:t>Used mostly on finding patterns from data.</a:t>
            </a:r>
            <a:endParaRPr sz="1800"/>
          </a:p>
          <a:p>
            <a:pPr indent="-342900" lvl="0" marL="457200" rtl="0">
              <a:spcBef>
                <a:spcPts val="0"/>
              </a:spcBef>
              <a:spcAft>
                <a:spcPts val="0"/>
              </a:spcAft>
              <a:buClr>
                <a:srgbClr val="000000"/>
              </a:buClr>
              <a:buSzPts val="1800"/>
              <a:buChar char="●"/>
            </a:pPr>
            <a:r>
              <a:rPr lang="es" sz="1800"/>
              <a:t>Reconocimiento del habla</a:t>
            </a:r>
            <a:endParaRPr sz="1400"/>
          </a:p>
          <a:p>
            <a:pPr indent="-342900" lvl="0" marL="457200" rtl="0">
              <a:spcBef>
                <a:spcPts val="0"/>
              </a:spcBef>
              <a:spcAft>
                <a:spcPts val="0"/>
              </a:spcAft>
              <a:buClr>
                <a:srgbClr val="000000"/>
              </a:buClr>
              <a:buSzPts val="1800"/>
              <a:buChar char="●"/>
            </a:pPr>
            <a:r>
              <a:rPr lang="es" sz="1800"/>
              <a:t>Reconocimiento de audio</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 very own new data set to train ML models, a completely different approach to solve big problems using AI, It’s better to have the best </a:t>
            </a:r>
            <a:r>
              <a:rPr b="1" lang="es"/>
              <a:t>data</a:t>
            </a:r>
            <a:r>
              <a:rPr lang="es"/>
              <a:t> to solve a specific problem or to be playing a different </a:t>
            </a:r>
            <a:r>
              <a:rPr b="1" lang="es"/>
              <a:t>game</a:t>
            </a:r>
            <a:r>
              <a:rPr lang="es"/>
              <a:t>. We feed data for training machine learning models that can create powerful network effects at scale. It’s </a:t>
            </a:r>
            <a:r>
              <a:rPr b="1" lang="es"/>
              <a:t>nearly impossible</a:t>
            </a:r>
            <a:r>
              <a:rPr lang="es"/>
              <a:t> to develop a competitive advantage around </a:t>
            </a:r>
            <a:r>
              <a:rPr b="1" lang="es"/>
              <a:t>algorithm</a:t>
            </a:r>
            <a:r>
              <a:rPr lang="es"/>
              <a:t> development alone.</a:t>
            </a:r>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s"/>
              <a:t>Vamos a empezar hablando de Inteligencia Artificial y Machine Learning, los conceptos y lo que los une. </a:t>
            </a:r>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Google could have built the necessary features into google maps, but it would have been tough for them to replicate this data set in a short time and compete.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Google has built their system around search data and ad clicks.</a:t>
            </a:r>
            <a:br>
              <a:rPr lang="es"/>
            </a:br>
            <a:r>
              <a:rPr lang="es"/>
              <a:t>Facebook their newsfeed and social interaction data.</a:t>
            </a:r>
            <a:br>
              <a:rPr lang="es"/>
            </a:br>
            <a:r>
              <a:rPr lang="es"/>
              <a:t>Amazon their product purchasing and recommendation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Enlitic a San Francisco startup is serious about creating an AI-based medical diagnostics system that can accurately diagnose patients.</a:t>
            </a:r>
            <a:endParaRPr/>
          </a:p>
          <a:p>
            <a:pPr indent="0" lvl="0" marL="0">
              <a:spcBef>
                <a:spcPts val="0"/>
              </a:spcBef>
              <a:spcAft>
                <a:spcPts val="0"/>
              </a:spcAft>
              <a:buNone/>
            </a:pPr>
            <a:r>
              <a:rPr lang="es"/>
              <a:t>X.ai's tool, Amy, schedules meetings for busy professionals. The Grid puts data to use in helping users create websites that bring results, giving them the information they need to know where to put a particular button or how to set up navigation on a certain type of site.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Puesto de manera sencilla y rápida, la nube es la entrega de servicios de cómputo como servidores, almacenamiento, bases de datos, redes, software, analíticos, entre otros, a través del internet. </a:t>
            </a:r>
            <a:endParaRPr/>
          </a:p>
          <a:p>
            <a:pPr indent="0" lvl="0" marL="0">
              <a:spcBef>
                <a:spcPts val="0"/>
              </a:spcBef>
              <a:spcAft>
                <a:spcPts val="0"/>
              </a:spcAft>
              <a:buNone/>
            </a:pPr>
            <a:r>
              <a:t/>
            </a:r>
            <a:endParaRPr/>
          </a:p>
          <a:p>
            <a:pPr indent="0" lvl="0" marL="0">
              <a:spcBef>
                <a:spcPts val="0"/>
              </a:spcBef>
              <a:spcAft>
                <a:spcPts val="0"/>
              </a:spcAft>
              <a:buNone/>
            </a:pPr>
            <a:r>
              <a:rPr lang="es"/>
              <a:t>Esto que antes hacíamos manual, íbamos y comprábamos HW, un servidor y ahí hacíamos el deploy de BD para el storage y shalala; ahora diferentes proveedores nos lo ofrecen en planes muy variados y nos cobran como si pagaremos por luz, agua o gas. </a:t>
            </a:r>
            <a:br>
              <a:rPr lang="es"/>
            </a:br>
            <a:br>
              <a:rPr lang="es"/>
            </a:br>
            <a:r>
              <a:rPr lang="es"/>
              <a:t>Inicialmente la oferta en la nube era muy simple, yo trabajé en el 2014 en el primer equipo en México de desarrollo para la Nube de HP y la oferta era muy sencilla; un servidor con sistema operativo Linux, un Windows Server, Bases de Datos, lo seleccionabas tardaba como 1 día en provisionar y ya. Hoy en día las ofertas son enormes desde AR hasta IOT, ML, Analytics, customer engagement, entre otros.</a:t>
            </a:r>
            <a:endParaRPr/>
          </a:p>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Y esto es lo que me lleva al siguiente tema, la nube ha favorecido en gran manera el hype, el trend, el gran impacto que tiene hoy en día ML, AI.</a:t>
            </a:r>
            <a:br>
              <a:rPr lang="es"/>
            </a:br>
            <a:br>
              <a:rPr lang="es"/>
            </a:br>
            <a:r>
              <a:rPr lang="es"/>
              <a:t>Rápido y para no salirme de este tema sólo quiero recordar la definición de Machine Learning.</a:t>
            </a:r>
            <a:br>
              <a:rPr lang="es"/>
            </a:br>
            <a:br>
              <a:rPr lang="es"/>
            </a:br>
            <a:r>
              <a:rPr lang="es"/>
              <a:t>Definición. AI + ML + comparación aprendizaje humanos algoritmos orgánicos a travez de patrones usando sensores, inputs bla.</a:t>
            </a:r>
            <a:endParaRPr/>
          </a:p>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Primero les contaré una historia que me ayuda a explicar un poco lo que está pasando con machine learning en este momento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Como les comentaba del aprendizaje y el ejemplo de cuando somos pequeños y aprendimos a identificar la letra a, no fue como que vimos sólo 2 veces la bolita al lado izquierdo del palito y ya con eso aprendimos que esa era la letra a, tuvimos que verla miles de veces, nos la repitieron, la pusieron en canciones, sopas, dibujos, mono y entonces mas ó menos la aprendimos pues también podiamos confundirla con la letra “b” que tiene un palito y una bolita del lado derecho.</a:t>
            </a:r>
            <a:endParaRPr/>
          </a:p>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Ahora hablando de datos reales bueno puedo hablar del dataset básico para hacer lo que yo considero un “hello world” de machine learning, tenemos el MNIST dataset. Este dataset contiene 60,000 imágenes de dibujos a mano en blanco y negro de los dígitos del 0 al 9 es decir 6,000 de cada dígito y cada imagen es de 28x28 pixeles lo cual genera matrices de 784 valores. Al final cada imagen se reduce a pixeles y cada pixel tiene un valor numérico por lo tanto trabajas con las matrices de 784 valores; 60,000 matrices de 784 valores.</a:t>
            </a:r>
            <a:endParaRPr/>
          </a:p>
          <a:p>
            <a:pPr indent="0" lvl="0" marL="0">
              <a:spcBef>
                <a:spcPts val="0"/>
              </a:spcBef>
              <a:spcAft>
                <a:spcPts val="0"/>
              </a:spcAft>
              <a:buNone/>
            </a:pPr>
            <a:r>
              <a:t/>
            </a:r>
            <a:endParaRPr/>
          </a:p>
          <a:p>
            <a:pPr indent="0" lvl="0" marL="0">
              <a:spcBef>
                <a:spcPts val="0"/>
              </a:spcBef>
              <a:spcAft>
                <a:spcPts val="0"/>
              </a:spcAft>
              <a:buNone/>
            </a:pPr>
            <a:r>
              <a:rPr lang="es"/>
              <a:t>En resumen este dataset “simple”, “básico”. Son un chorro, un montón de datos. Y si hemos trabajado con grandes cantidades de datos sabemos lo demandante que es el storage, procesamiento, entrenamiento y demás. </a:t>
            </a:r>
            <a:br>
              <a:rPr lang="es"/>
            </a:br>
            <a:br>
              <a:rPr lang="es"/>
            </a:br>
            <a:r>
              <a:rPr lang="es"/>
              <a:t>Ahora ya empiezo a usar términos similares a los de la nube no?</a:t>
            </a:r>
            <a:endParaRPr/>
          </a:p>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Total que el algoritmo más famoso de ML, las redes neuronales nace por ahí de 1943, en 1969 se estanca el uso de este algoritmo y uno de los 2 mayores motivos es que las computadores no tenían suficiente poder de procesamiento para manejar el tiempo de ejecución requerido por el algoritmo. Pero pasa el tiempo y las increíbles y rápidas mejoras del procesamiento así como el nacimiento del GPU (1999) hacen que se retome el uso de este algoritmo por ahí del 2006. </a:t>
            </a:r>
            <a:br>
              <a:rPr lang="es"/>
            </a:br>
            <a:br>
              <a:rPr lang="es"/>
            </a:br>
            <a:r>
              <a:rPr lang="es"/>
              <a:t>En este entonces obviamente todavía ibas por tu HW una compu, un servidor, lo equipabas con una buena tarjeta de video con GPU para poder aprovechar los beneficios y entrenar redes neuronales. </a:t>
            </a:r>
            <a:br>
              <a:rPr lang="es"/>
            </a:br>
            <a:br>
              <a:rPr lang="es"/>
            </a:br>
            <a:r>
              <a:rPr lang="es"/>
              <a:t>Después los CPU’s más modernos por ahí del 2012 ya podían ser usados para entrenamientos y frameworks como Theano te permitían escoger que ibas a usar CPU o GPU. Claro una vez que ya estabas entrenando dejabas tu compu ahí y que no se te fuera a apagar porque sayonara.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Pero Boom, de repente todo cambió y cuando yo en 2016 empecé a trabajar en una startup yo estaba lista para armar la infraestructura de ML con mi servidor, mi tarjeta de video y todo así muy bonito. Pues claro que no, pero fue mejor ya que me topé con una nube muy amigable, a la medida y completamente funcional. AWS fue mi opción combinado con varias otras soluciones, pero gran parte estaba montado en AWS.</a:t>
            </a:r>
            <a:br>
              <a:rPr lang="es"/>
            </a:br>
            <a:br>
              <a:rPr lang="es"/>
            </a:br>
            <a:r>
              <a:rPr lang="es"/>
              <a:t>También me topé con los modelos de ML as a service con los cuales tengo una relación de amor/odio. </a:t>
            </a:r>
            <a:br>
              <a:rPr lang="es"/>
            </a:br>
            <a:br>
              <a:rPr lang="es"/>
            </a:br>
            <a:r>
              <a:rPr lang="es"/>
              <a:t>Amor porque acercan Machine Learning a todos y antes Machine Learning era de pocos, mayormente de la academia. Y de odio no voy a decir porque hoy los celebramos jaja.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Por ejemplo AzureML se me hace una herramienta excelente porque es muy visual y tiene totorales muy buenos que te pueden guiar a crear modelos sencillos. Y creo que como herramienta de pruebas y aprendizaje sirve perfecto. Me gusta para hacer demos o workshops y que la gente pueda ver un algoritmo corriendo en la vida real. </a:t>
            </a:r>
            <a:br>
              <a:rPr lang="es"/>
            </a:br>
            <a:br>
              <a:rPr lang="es"/>
            </a:br>
            <a:r>
              <a:rPr lang="es"/>
              <a:t>AmazonML es más complejo de utilizar, no es visual, sin embargo usando el mismo algoritmo y dataset me daba un porcentaje más alto de precisión, pero también tarda un poco más en ejecutar. </a:t>
            </a:r>
            <a:br>
              <a:rPr lang="es"/>
            </a:br>
            <a:br>
              <a:rPr lang="es"/>
            </a:br>
            <a:r>
              <a:rPr lang="es"/>
              <a:t>Definitivamente el impacto de la nube es muy importante y muy positivo en el crecimiento, avance y aceleración de este auge que tiene Machine Learning en este momento. Y creo que todos podemos y debemos sacar provecho de ello.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mi opinión muy personal creo que es muy importante que aprendamos como funcionan los algoritmos de ML, no todo son redes neuronales y deep learning, hay cosas que se pueden resolver con una simple linear regression o cosas en las que se necesita un K-means o casos en los que combinando varios algoritmos puedes tener un mucho mejor modelo o resultado y es importante poder identificarlo, porque a lo mejor tu ya tienes un modelo con un porcentaje bueno de precisión, pero si afinas los datos o ajustas el algoritmo puedes llegar a tener un mejor porcentaje de precisión. </a:t>
            </a:r>
            <a:br>
              <a:rPr lang="es"/>
            </a:br>
            <a:br>
              <a:rPr lang="es"/>
            </a:br>
            <a:r>
              <a:rPr lang="es"/>
              <a:t>La nube nos está facilitando la vida, ahora esforcémonos un poco más en no usar estas herramientas como caja negra y realmente entendamos que hay detrás para poder explotar el potencial y crear o utilizar modelos impresionantes.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a:t>EJEMPLOS:</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s"/>
              <a:t>- En 1960 se impusieron las primeras regulaciones de seguridad para los automóviles y esto significó que los cinturones de seguridad deberían ser probados con 2 muñecos de pruebas, uno que simulara el cuerpo de los hombres y otro que simulara el cuerpo de las mujeres. En el caso de los hombres, solo el 5% era más alto que este muñeco y en el caso de las mujeres solo el 5% era más pequeña. Al final la industria automotriz empujó tanto que terminaron con un solo muñeco que representaba un hombre promedio. </a:t>
            </a:r>
            <a:endParaRPr/>
          </a:p>
          <a:p>
            <a:pPr indent="0" lvl="0" marL="0" rtl="0">
              <a:lnSpc>
                <a:spcPct val="115000"/>
              </a:lnSpc>
              <a:spcBef>
                <a:spcPts val="0"/>
              </a:spcBef>
              <a:spcAft>
                <a:spcPts val="0"/>
              </a:spcAft>
              <a:buNone/>
            </a:pPr>
            <a:r>
              <a:rPr lang="es"/>
              <a:t>Esto significó que las mujeres al volante somos 47% más propensas a lastimarse seriamente en un accidente.</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s"/>
              <a:t>De unos años para acá ya se empuja para tener un muñeco que represente la anatomía femenina en las pruebas.</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s"/>
              <a:t>-Hace algunos años se estaba trabajando en una herramienta de reconocimiento de voz y por fin se decidió que era tiempo de liberarla, el día que se estaba realizando el demo, funcionó perfectamente mientras la utilizaba un hombre, pero cuando entró una mujer al cuadro, la herramienta dejó de funcionar, fallando mucho. Al final se dieron cuenta los ingenieros que la herramienta no había sido entrenada con voz de mujeres y no podría funcionar.</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s"/>
              <a:t>Pero este problema no se quedó en esta herramienta, alrededor de 2011 y 2012 salieron muchos artículos, entre ellos unos que tenían de titulo “It’s not you, It’s It: Voice Recognition Doesn’t Recognize Women” fabricantes de carros sacaron comunicados en los que pedían disculpas ya que sus herramientas de reconocimiento de voz fallaban para reconocer la voz de mujeres dada la falta de entrenamiento y sugerían “hablar más fuerte” como un work around.</a:t>
            </a:r>
            <a:endParaRPr/>
          </a:p>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Hace mucho años Alan Turing dijo que cuando una computadora te hacía creer que era un humano, se podría decir que esta computadora era Inteligente. Artificialmente Inteligente. Entonces AI es un adjetivo calificativo que se usa para describir a aquellos dispositivos o aplicaciones que simulan la inteligencia humana a través de ML.</a:t>
            </a:r>
            <a:endParaRPr/>
          </a:p>
          <a:p>
            <a:pPr indent="0" lvl="0" marL="0">
              <a:spcBef>
                <a:spcPts val="0"/>
              </a:spcBef>
              <a:spcAft>
                <a:spcPts val="0"/>
              </a:spcAft>
              <a:buNone/>
            </a:pPr>
            <a:r>
              <a:t/>
            </a:r>
            <a:endParaRPr/>
          </a:p>
          <a:p>
            <a:pPr indent="0" lvl="0" marL="0">
              <a:spcBef>
                <a:spcPts val="0"/>
              </a:spcBef>
              <a:spcAft>
                <a:spcPts val="0"/>
              </a:spcAft>
              <a:buNone/>
            </a:pPr>
            <a:r>
              <a:rPr lang="es"/>
              <a:t>AI es como un carro y ML es el motor que lo hace moverse. ML hace que ese dispositivo o aplicación sean AI.</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a:t>That’s the AI that is focused on a narrow task. </a:t>
            </a:r>
            <a:endParaRPr/>
          </a:p>
          <a:p>
            <a:pPr indent="0" lvl="0" marL="0" rtl="0">
              <a:lnSpc>
                <a:spcPct val="115000"/>
              </a:lnSpc>
              <a:spcBef>
                <a:spcPts val="0"/>
              </a:spcBef>
              <a:spcAft>
                <a:spcPts val="0"/>
              </a:spcAft>
              <a:buNone/>
            </a:pPr>
            <a:r>
              <a:rPr lang="es"/>
              <a:t>Siri and Cortana are great examples of this AI, they are giving us the weather, but they have limits. </a:t>
            </a:r>
            <a:endParaRPr/>
          </a:p>
          <a:p>
            <a:pPr indent="0" lvl="0" marL="0" rtl="0">
              <a:lnSpc>
                <a:spcPct val="115000"/>
              </a:lnSpc>
              <a:spcBef>
                <a:spcPts val="0"/>
              </a:spcBef>
              <a:spcAft>
                <a:spcPts val="0"/>
              </a:spcAft>
              <a:buNone/>
            </a:pPr>
            <a:r>
              <a:rPr lang="es"/>
              <a:t>Siri can’t read and delete your unimportant emails.It can’t go beyond its original programming.</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a:t>This is what we have seen in science fiction.Samantha is the very definition of strong AI.</a:t>
            </a:r>
            <a:endParaRPr/>
          </a:p>
          <a:p>
            <a:pPr indent="0" lvl="0" marL="0" rtl="0">
              <a:lnSpc>
                <a:spcPct val="115000"/>
              </a:lnSpc>
              <a:spcBef>
                <a:spcPts val="0"/>
              </a:spcBef>
              <a:spcAft>
                <a:spcPts val="0"/>
              </a:spcAft>
              <a:buNone/>
            </a:pPr>
            <a:r>
              <a:rPr lang="es"/>
              <a:t> She can learn new things and modify her own code base. </a:t>
            </a:r>
            <a:endParaRPr/>
          </a:p>
          <a:p>
            <a:pPr indent="0" lvl="0" marL="0" rtl="0">
              <a:lnSpc>
                <a:spcPct val="115000"/>
              </a:lnSpc>
              <a:spcBef>
                <a:spcPts val="0"/>
              </a:spcBef>
              <a:spcAft>
                <a:spcPts val="0"/>
              </a:spcAft>
              <a:buNone/>
            </a:pPr>
            <a:r>
              <a:rPr lang="es"/>
              <a:t>She can beat you in chess and drive a car.</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413250" lvl="0" marL="457200" rtl="0">
              <a:lnSpc>
                <a:spcPct val="115000"/>
              </a:lnSpc>
              <a:spcBef>
                <a:spcPts val="0"/>
              </a:spcBef>
              <a:spcAft>
                <a:spcPts val="0"/>
              </a:spcAft>
              <a:buSzPts val="1100"/>
              <a:buAutoNum type="arabicPeriod"/>
            </a:pPr>
            <a:r>
              <a:rPr lang="es"/>
              <a:t>Perception</a:t>
            </a:r>
            <a:endParaRPr/>
          </a:p>
          <a:p>
            <a:pPr indent="4413250" lvl="0" marL="457200" rtl="0">
              <a:lnSpc>
                <a:spcPct val="115000"/>
              </a:lnSpc>
              <a:spcBef>
                <a:spcPts val="0"/>
              </a:spcBef>
              <a:spcAft>
                <a:spcPts val="0"/>
              </a:spcAft>
              <a:buSzPts val="1100"/>
              <a:buAutoNum type="arabicPeriod"/>
            </a:pPr>
            <a:r>
              <a:rPr lang="es"/>
              <a:t>Natural Language Processing </a:t>
            </a:r>
            <a:endParaRPr/>
          </a:p>
          <a:p>
            <a:pPr indent="4413250" lvl="0" marL="457200" rtl="0">
              <a:lnSpc>
                <a:spcPct val="115000"/>
              </a:lnSpc>
              <a:spcBef>
                <a:spcPts val="0"/>
              </a:spcBef>
              <a:spcAft>
                <a:spcPts val="0"/>
              </a:spcAft>
              <a:buSzPts val="1100"/>
              <a:buAutoNum type="arabicPeriod"/>
            </a:pPr>
            <a:r>
              <a:rPr lang="es"/>
              <a:t>Knowledge Representation</a:t>
            </a:r>
            <a:endParaRPr/>
          </a:p>
          <a:p>
            <a:pPr indent="4413250" lvl="0" marL="457200" rtl="0">
              <a:lnSpc>
                <a:spcPct val="115000"/>
              </a:lnSpc>
              <a:spcBef>
                <a:spcPts val="0"/>
              </a:spcBef>
              <a:spcAft>
                <a:spcPts val="0"/>
              </a:spcAft>
              <a:buSzPts val="1100"/>
              <a:buAutoNum type="arabicPeriod"/>
            </a:pPr>
            <a:r>
              <a:rPr lang="es"/>
              <a:t>Reasoning</a:t>
            </a:r>
            <a:endParaRPr/>
          </a:p>
          <a:p>
            <a:pPr indent="4413250" lvl="0" marL="457200" rtl="0">
              <a:lnSpc>
                <a:spcPct val="115000"/>
              </a:lnSpc>
              <a:spcBef>
                <a:spcPts val="0"/>
              </a:spcBef>
              <a:spcAft>
                <a:spcPts val="0"/>
              </a:spcAft>
              <a:buSzPts val="1100"/>
              <a:buAutoNum type="arabicPeriod"/>
            </a:pPr>
            <a:r>
              <a:rPr lang="es"/>
              <a:t>Planning and Navigation</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a:t>Computers needs senses in order to perceive, and can have more than human’s five, like X-ray vision or Sonar detection.</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That’s a hard task for computers in both spoken and written language, given how the same sentence can have different meanings depending on the context.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AI - ML and the Cloud.</a:t>
            </a:r>
            <a:endParaRPr>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Knowledge Representation</a:t>
            </a:r>
            <a:endParaRPr>
              <a:latin typeface="Oswald"/>
              <a:ea typeface="Oswald"/>
              <a:cs typeface="Oswald"/>
              <a:sym typeface="Oswald"/>
            </a:endParaRPr>
          </a:p>
        </p:txBody>
      </p:sp>
      <p:pic>
        <p:nvPicPr>
          <p:cNvPr id="126" name="Shape 126"/>
          <p:cNvPicPr preferRelativeResize="0"/>
          <p:nvPr/>
        </p:nvPicPr>
        <p:blipFill rotWithShape="1">
          <a:blip r:embed="rId3">
            <a:alphaModFix/>
          </a:blip>
          <a:srcRect b="0" l="0" r="0" t="0"/>
          <a:stretch/>
        </p:blipFill>
        <p:spPr>
          <a:xfrm>
            <a:off x="2885375" y="1767300"/>
            <a:ext cx="3205125" cy="32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Reasoning</a:t>
            </a:r>
            <a:endParaRPr>
              <a:latin typeface="Oswald"/>
              <a:ea typeface="Oswald"/>
              <a:cs typeface="Oswald"/>
              <a:sym typeface="Oswald"/>
            </a:endParaRPr>
          </a:p>
        </p:txBody>
      </p:sp>
      <p:pic>
        <p:nvPicPr>
          <p:cNvPr id="132" name="Shape 132"/>
          <p:cNvPicPr preferRelativeResize="0"/>
          <p:nvPr/>
        </p:nvPicPr>
        <p:blipFill rotWithShape="1">
          <a:blip r:embed="rId3">
            <a:alphaModFix/>
          </a:blip>
          <a:srcRect b="0" l="0" r="0" t="0"/>
          <a:stretch/>
        </p:blipFill>
        <p:spPr>
          <a:xfrm>
            <a:off x="2645872" y="2049925"/>
            <a:ext cx="3311025" cy="264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Navigation</a:t>
            </a:r>
            <a:endParaRPr>
              <a:latin typeface="Oswald"/>
              <a:ea typeface="Oswald"/>
              <a:cs typeface="Oswald"/>
              <a:sym typeface="Oswald"/>
            </a:endParaRPr>
          </a:p>
        </p:txBody>
      </p:sp>
      <p:pic>
        <p:nvPicPr>
          <p:cNvPr id="138" name="Shape 138"/>
          <p:cNvPicPr preferRelativeResize="0"/>
          <p:nvPr/>
        </p:nvPicPr>
        <p:blipFill rotWithShape="1">
          <a:blip r:embed="rId3">
            <a:alphaModFix/>
          </a:blip>
          <a:srcRect b="0" l="0" r="0" t="0"/>
          <a:stretch/>
        </p:blipFill>
        <p:spPr>
          <a:xfrm>
            <a:off x="2394975" y="2058550"/>
            <a:ext cx="3991625" cy="231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Machine Learning</a:t>
            </a:r>
            <a:endParaRPr>
              <a:latin typeface="Oswald"/>
              <a:ea typeface="Oswald"/>
              <a:cs typeface="Oswald"/>
              <a:sym typeface="Oswald"/>
            </a:endParaRPr>
          </a:p>
        </p:txBody>
      </p:sp>
      <p:pic>
        <p:nvPicPr>
          <p:cNvPr descr="Screen Shot 2017-07-06 at 4.25.20 PM.png" id="144" name="Shape 144"/>
          <p:cNvPicPr preferRelativeResize="0"/>
          <p:nvPr/>
        </p:nvPicPr>
        <p:blipFill rotWithShape="1">
          <a:blip r:embed="rId3">
            <a:alphaModFix/>
          </a:blip>
          <a:srcRect b="0" l="0" r="0" t="0"/>
          <a:stretch/>
        </p:blipFill>
        <p:spPr>
          <a:xfrm>
            <a:off x="2820800" y="1993573"/>
            <a:ext cx="3018751" cy="270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Algorithms</a:t>
            </a:r>
            <a:endParaRPr>
              <a:latin typeface="Oswald"/>
              <a:ea typeface="Oswald"/>
              <a:cs typeface="Oswald"/>
              <a:sym typeface="Oswald"/>
            </a:endParaRPr>
          </a:p>
        </p:txBody>
      </p:sp>
      <p:grpSp>
        <p:nvGrpSpPr>
          <p:cNvPr id="150" name="Shape 150"/>
          <p:cNvGrpSpPr/>
          <p:nvPr/>
        </p:nvGrpSpPr>
        <p:grpSpPr>
          <a:xfrm>
            <a:off x="2758172" y="1995868"/>
            <a:ext cx="3404832" cy="2665147"/>
            <a:chOff x="4528150" y="696625"/>
            <a:chExt cx="3669000" cy="3471600"/>
          </a:xfrm>
        </p:grpSpPr>
        <p:sp>
          <p:nvSpPr>
            <p:cNvPr id="151" name="Shape 151"/>
            <p:cNvSpPr/>
            <p:nvPr/>
          </p:nvSpPr>
          <p:spPr>
            <a:xfrm>
              <a:off x="4528150" y="696625"/>
              <a:ext cx="3669000" cy="34716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Shape 152"/>
            <p:cNvPicPr preferRelativeResize="0"/>
            <p:nvPr/>
          </p:nvPicPr>
          <p:blipFill rotWithShape="1">
            <a:blip r:embed="rId3">
              <a:alphaModFix/>
            </a:blip>
            <a:srcRect b="0" l="0" r="0" t="0"/>
            <a:stretch/>
          </p:blipFill>
          <p:spPr>
            <a:xfrm>
              <a:off x="4693512" y="769162"/>
              <a:ext cx="3338223" cy="3338223"/>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Supervised Learning</a:t>
            </a:r>
            <a:endParaRPr>
              <a:latin typeface="Oswald"/>
              <a:ea typeface="Oswald"/>
              <a:cs typeface="Oswald"/>
              <a:sym typeface="Oswald"/>
            </a:endParaRPr>
          </a:p>
        </p:txBody>
      </p:sp>
      <p:pic>
        <p:nvPicPr>
          <p:cNvPr id="158" name="Shape 158"/>
          <p:cNvPicPr preferRelativeResize="0"/>
          <p:nvPr/>
        </p:nvPicPr>
        <p:blipFill rotWithShape="1">
          <a:blip r:embed="rId3">
            <a:alphaModFix/>
          </a:blip>
          <a:srcRect b="0" l="0" r="0" t="0"/>
          <a:stretch/>
        </p:blipFill>
        <p:spPr>
          <a:xfrm>
            <a:off x="3025925" y="1872648"/>
            <a:ext cx="2662800" cy="312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Unsupervised Learning</a:t>
            </a:r>
            <a:endParaRPr>
              <a:latin typeface="Oswald"/>
              <a:ea typeface="Oswald"/>
              <a:cs typeface="Oswald"/>
              <a:sym typeface="Oswald"/>
            </a:endParaRPr>
          </a:p>
        </p:txBody>
      </p:sp>
      <p:pic>
        <p:nvPicPr>
          <p:cNvPr id="164" name="Shape 164"/>
          <p:cNvPicPr preferRelativeResize="0"/>
          <p:nvPr/>
        </p:nvPicPr>
        <p:blipFill rotWithShape="1">
          <a:blip r:embed="rId3">
            <a:alphaModFix/>
          </a:blip>
          <a:srcRect b="0" l="0" r="0" t="0"/>
          <a:stretch/>
        </p:blipFill>
        <p:spPr>
          <a:xfrm>
            <a:off x="2905625" y="1934850"/>
            <a:ext cx="2896075" cy="288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Neural Networks</a:t>
            </a:r>
            <a:endParaRPr>
              <a:latin typeface="Oswald"/>
              <a:ea typeface="Oswald"/>
              <a:cs typeface="Oswald"/>
              <a:sym typeface="Oswald"/>
            </a:endParaRPr>
          </a:p>
        </p:txBody>
      </p:sp>
      <p:grpSp>
        <p:nvGrpSpPr>
          <p:cNvPr id="170" name="Shape 170"/>
          <p:cNvGrpSpPr/>
          <p:nvPr/>
        </p:nvGrpSpPr>
        <p:grpSpPr>
          <a:xfrm>
            <a:off x="549254" y="1753171"/>
            <a:ext cx="3016283" cy="3305709"/>
            <a:chOff x="4744925" y="872575"/>
            <a:chExt cx="3774600" cy="3681600"/>
          </a:xfrm>
        </p:grpSpPr>
        <p:sp>
          <p:nvSpPr>
            <p:cNvPr id="171" name="Shape 171"/>
            <p:cNvSpPr/>
            <p:nvPr/>
          </p:nvSpPr>
          <p:spPr>
            <a:xfrm>
              <a:off x="4744925" y="872575"/>
              <a:ext cx="3774600" cy="3681600"/>
            </a:xfrm>
            <a:prstGeom prst="rect">
              <a:avLst/>
            </a:prstGeom>
            <a:solidFill>
              <a:srgbClr val="FFFFFF"/>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Shape 172"/>
            <p:cNvPicPr preferRelativeResize="0"/>
            <p:nvPr/>
          </p:nvPicPr>
          <p:blipFill rotWithShape="1">
            <a:blip r:embed="rId3">
              <a:alphaModFix/>
            </a:blip>
            <a:srcRect b="0" l="0" r="0" t="0"/>
            <a:stretch/>
          </p:blipFill>
          <p:spPr>
            <a:xfrm>
              <a:off x="5211674" y="1005175"/>
              <a:ext cx="2841095" cy="3416399"/>
            </a:xfrm>
            <a:prstGeom prst="rect">
              <a:avLst/>
            </a:prstGeom>
            <a:noFill/>
            <a:ln>
              <a:noFill/>
            </a:ln>
          </p:spPr>
        </p:pic>
      </p:grpSp>
      <p:grpSp>
        <p:nvGrpSpPr>
          <p:cNvPr id="173" name="Shape 173"/>
          <p:cNvGrpSpPr/>
          <p:nvPr/>
        </p:nvGrpSpPr>
        <p:grpSpPr>
          <a:xfrm>
            <a:off x="3885302" y="1836190"/>
            <a:ext cx="5017773" cy="3056330"/>
            <a:chOff x="1488050" y="1317420"/>
            <a:chExt cx="6106576" cy="2384405"/>
          </a:xfrm>
        </p:grpSpPr>
        <p:pic>
          <p:nvPicPr>
            <p:cNvPr id="174" name="Shape 174"/>
            <p:cNvPicPr preferRelativeResize="0"/>
            <p:nvPr/>
          </p:nvPicPr>
          <p:blipFill rotWithShape="1">
            <a:blip r:embed="rId4">
              <a:alphaModFix/>
            </a:blip>
            <a:srcRect b="0" l="0" r="0" t="0"/>
            <a:stretch/>
          </p:blipFill>
          <p:spPr>
            <a:xfrm>
              <a:off x="1488050" y="1317420"/>
              <a:ext cx="1805574" cy="2377349"/>
            </a:xfrm>
            <a:prstGeom prst="rect">
              <a:avLst/>
            </a:prstGeom>
            <a:noFill/>
            <a:ln>
              <a:noFill/>
            </a:ln>
          </p:spPr>
        </p:pic>
        <p:pic>
          <p:nvPicPr>
            <p:cNvPr descr="Screen Shot 2016-09-19 at 9.23.37 PM.png" id="175" name="Shape 175"/>
            <p:cNvPicPr preferRelativeResize="0"/>
            <p:nvPr/>
          </p:nvPicPr>
          <p:blipFill rotWithShape="1">
            <a:blip r:embed="rId5">
              <a:alphaModFix/>
            </a:blip>
            <a:srcRect b="0" l="0" r="0" t="0"/>
            <a:stretch/>
          </p:blipFill>
          <p:spPr>
            <a:xfrm>
              <a:off x="3860825" y="1317425"/>
              <a:ext cx="3733800" cy="514350"/>
            </a:xfrm>
            <a:prstGeom prst="rect">
              <a:avLst/>
            </a:prstGeom>
            <a:noFill/>
            <a:ln>
              <a:noFill/>
            </a:ln>
          </p:spPr>
        </p:pic>
        <p:pic>
          <p:nvPicPr>
            <p:cNvPr descr="Screen Shot 2016-09-19 at 9.24.57 PM.png" id="176" name="Shape 176"/>
            <p:cNvPicPr preferRelativeResize="0"/>
            <p:nvPr/>
          </p:nvPicPr>
          <p:blipFill rotWithShape="1">
            <a:blip r:embed="rId6">
              <a:alphaModFix/>
            </a:blip>
            <a:srcRect b="0" l="0" r="0" t="0"/>
            <a:stretch/>
          </p:blipFill>
          <p:spPr>
            <a:xfrm>
              <a:off x="3860825" y="1983250"/>
              <a:ext cx="3733801" cy="17185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Deep Learning</a:t>
            </a:r>
            <a:endParaRPr>
              <a:latin typeface="Oswald"/>
              <a:ea typeface="Oswald"/>
              <a:cs typeface="Oswald"/>
              <a:sym typeface="Oswald"/>
            </a:endParaRPr>
          </a:p>
        </p:txBody>
      </p:sp>
      <p:pic>
        <p:nvPicPr>
          <p:cNvPr id="182" name="Shape 182"/>
          <p:cNvPicPr preferRelativeResize="0"/>
          <p:nvPr/>
        </p:nvPicPr>
        <p:blipFill rotWithShape="1">
          <a:blip r:embed="rId3">
            <a:alphaModFix/>
          </a:blip>
          <a:srcRect b="0" l="0" r="0" t="0"/>
          <a:stretch/>
        </p:blipFill>
        <p:spPr>
          <a:xfrm>
            <a:off x="2983525" y="1927600"/>
            <a:ext cx="3701074" cy="304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Data is the new fuel</a:t>
            </a:r>
            <a:endParaRPr>
              <a:latin typeface="Oswald"/>
              <a:ea typeface="Oswald"/>
              <a:cs typeface="Oswald"/>
              <a:sym typeface="Oswald"/>
            </a:endParaRPr>
          </a:p>
        </p:txBody>
      </p:sp>
      <p:grpSp>
        <p:nvGrpSpPr>
          <p:cNvPr id="188" name="Shape 188"/>
          <p:cNvGrpSpPr/>
          <p:nvPr/>
        </p:nvGrpSpPr>
        <p:grpSpPr>
          <a:xfrm>
            <a:off x="3033918" y="1828762"/>
            <a:ext cx="3235092" cy="3041842"/>
            <a:chOff x="5016225" y="770150"/>
            <a:chExt cx="3185400" cy="3356700"/>
          </a:xfrm>
        </p:grpSpPr>
        <p:sp>
          <p:nvSpPr>
            <p:cNvPr id="189" name="Shape 189"/>
            <p:cNvSpPr/>
            <p:nvPr/>
          </p:nvSpPr>
          <p:spPr>
            <a:xfrm>
              <a:off x="5016225" y="770150"/>
              <a:ext cx="3185400" cy="3356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Shape 190"/>
            <p:cNvPicPr preferRelativeResize="0"/>
            <p:nvPr/>
          </p:nvPicPr>
          <p:blipFill rotWithShape="1">
            <a:blip r:embed="rId3">
              <a:alphaModFix/>
            </a:blip>
            <a:srcRect b="0" l="0" r="0" t="0"/>
            <a:stretch/>
          </p:blipFill>
          <p:spPr>
            <a:xfrm>
              <a:off x="5382175" y="1035874"/>
              <a:ext cx="2592924" cy="288759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490250" y="488250"/>
            <a:ext cx="83370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Artificial Intelligence</a:t>
            </a:r>
            <a:endParaRPr>
              <a:latin typeface="Oswald"/>
              <a:ea typeface="Oswald"/>
              <a:cs typeface="Oswald"/>
              <a:sym typeface="Oswald"/>
            </a:endParaRPr>
          </a:p>
          <a:p>
            <a:pPr indent="0" lvl="0" marL="0">
              <a:spcBef>
                <a:spcPts val="0"/>
              </a:spcBef>
              <a:spcAft>
                <a:spcPts val="0"/>
              </a:spcAft>
              <a:buNone/>
            </a:pPr>
            <a:r>
              <a:t/>
            </a:r>
            <a:endParaRPr/>
          </a:p>
          <a:p>
            <a:pPr indent="0" lvl="0" marL="0">
              <a:spcBef>
                <a:spcPts val="0"/>
              </a:spcBef>
              <a:spcAft>
                <a:spcPts val="0"/>
              </a:spcAft>
              <a:buNone/>
            </a:pPr>
            <a:r>
              <a:rPr lang="es"/>
              <a:t> </a:t>
            </a:r>
            <a:r>
              <a:rPr lang="es">
                <a:latin typeface="Oswald"/>
                <a:ea typeface="Oswald"/>
                <a:cs typeface="Oswald"/>
                <a:sym typeface="Oswald"/>
              </a:rPr>
              <a:t>Machine Learning</a:t>
            </a:r>
            <a:endParaRPr>
              <a:latin typeface="Oswald"/>
              <a:ea typeface="Oswald"/>
              <a:cs typeface="Oswald"/>
              <a:sym typeface="Oswald"/>
            </a:endParaRPr>
          </a:p>
        </p:txBody>
      </p:sp>
      <p:cxnSp>
        <p:nvCxnSpPr>
          <p:cNvPr id="73" name="Shape 73"/>
          <p:cNvCxnSpPr/>
          <p:nvPr/>
        </p:nvCxnSpPr>
        <p:spPr>
          <a:xfrm>
            <a:off x="2753250" y="1981500"/>
            <a:ext cx="102600" cy="1154700"/>
          </a:xfrm>
          <a:prstGeom prst="straightConnector1">
            <a:avLst/>
          </a:prstGeom>
          <a:noFill/>
          <a:ln cap="flat" cmpd="sng" w="76200">
            <a:solidFill>
              <a:schemeClr val="dk2"/>
            </a:solidFill>
            <a:prstDash val="solid"/>
            <a:round/>
            <a:headEnd len="med" w="med" type="none"/>
            <a:tailEnd len="med" w="med" type="triangle"/>
          </a:ln>
        </p:spPr>
      </p:cxnSp>
      <p:cxnSp>
        <p:nvCxnSpPr>
          <p:cNvPr id="74" name="Shape 74"/>
          <p:cNvCxnSpPr/>
          <p:nvPr/>
        </p:nvCxnSpPr>
        <p:spPr>
          <a:xfrm flipH="1" rot="10800000">
            <a:off x="3171075" y="2029900"/>
            <a:ext cx="79800" cy="1174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0" r="0" t="0"/>
          <a:stretch/>
        </p:blipFill>
        <p:spPr>
          <a:xfrm>
            <a:off x="763050" y="1507824"/>
            <a:ext cx="3530875" cy="2351575"/>
          </a:xfrm>
          <a:prstGeom prst="rect">
            <a:avLst/>
          </a:prstGeom>
          <a:noFill/>
          <a:ln>
            <a:noFill/>
          </a:ln>
        </p:spPr>
      </p:pic>
      <p:pic>
        <p:nvPicPr>
          <p:cNvPr id="196" name="Shape 196"/>
          <p:cNvPicPr preferRelativeResize="0"/>
          <p:nvPr/>
        </p:nvPicPr>
        <p:blipFill>
          <a:blip r:embed="rId4">
            <a:alphaModFix/>
          </a:blip>
          <a:stretch>
            <a:fillRect/>
          </a:stretch>
        </p:blipFill>
        <p:spPr>
          <a:xfrm>
            <a:off x="5076950" y="1017475"/>
            <a:ext cx="3332274" cy="33322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Screen Shot 2017-07-06 at 4.36.31 PM.png" id="201" name="Shape 201"/>
          <p:cNvPicPr preferRelativeResize="0"/>
          <p:nvPr/>
        </p:nvPicPr>
        <p:blipFill rotWithShape="1">
          <a:blip r:embed="rId3">
            <a:alphaModFix/>
          </a:blip>
          <a:srcRect b="0" l="0" r="0" t="0"/>
          <a:stretch/>
        </p:blipFill>
        <p:spPr>
          <a:xfrm>
            <a:off x="247299" y="587423"/>
            <a:ext cx="5027166" cy="1597522"/>
          </a:xfrm>
          <a:prstGeom prst="rect">
            <a:avLst/>
          </a:prstGeom>
          <a:noFill/>
          <a:ln>
            <a:noFill/>
          </a:ln>
        </p:spPr>
      </p:pic>
      <p:sp>
        <p:nvSpPr>
          <p:cNvPr id="202" name="Shape 202"/>
          <p:cNvSpPr txBox="1"/>
          <p:nvPr/>
        </p:nvSpPr>
        <p:spPr>
          <a:xfrm>
            <a:off x="5508450" y="1995825"/>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Oswald"/>
                <a:ea typeface="Oswald"/>
                <a:cs typeface="Oswald"/>
                <a:sym typeface="Oswald"/>
              </a:rPr>
              <a:t>“The delay comes from a handful of issues with the service but is driven by a lack of usage data that's ultimately required for the machine learning systems to work at their full potential”</a:t>
            </a:r>
            <a:endParaRPr sz="1800">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ADADAD"/>
              </a:buClr>
              <a:buSzPts val="3600"/>
              <a:buFont typeface="Arial"/>
              <a:buNone/>
            </a:pPr>
            <a:r>
              <a:rPr lang="es" sz="3600">
                <a:latin typeface="Oswald"/>
                <a:ea typeface="Oswald"/>
                <a:cs typeface="Oswald"/>
                <a:sym typeface="Oswald"/>
              </a:rPr>
              <a:t>What separates a </a:t>
            </a:r>
            <a:r>
              <a:rPr lang="es" sz="3600">
                <a:solidFill>
                  <a:srgbClr val="434343"/>
                </a:solidFill>
                <a:latin typeface="Oswald"/>
                <a:ea typeface="Oswald"/>
                <a:cs typeface="Oswald"/>
                <a:sym typeface="Oswald"/>
              </a:rPr>
              <a:t>successful</a:t>
            </a:r>
            <a:r>
              <a:rPr lang="es" sz="3600">
                <a:latin typeface="Oswald"/>
                <a:ea typeface="Oswald"/>
                <a:cs typeface="Oswald"/>
                <a:sym typeface="Oswald"/>
              </a:rPr>
              <a:t> applied machine learning company is often the </a:t>
            </a:r>
            <a:r>
              <a:rPr lang="es" sz="3600">
                <a:solidFill>
                  <a:srgbClr val="434343"/>
                </a:solidFill>
                <a:latin typeface="Oswald"/>
                <a:ea typeface="Oswald"/>
                <a:cs typeface="Oswald"/>
                <a:sym typeface="Oswald"/>
              </a:rPr>
              <a:t>novelty</a:t>
            </a:r>
            <a:r>
              <a:rPr lang="es" sz="3600">
                <a:latin typeface="Oswald"/>
                <a:ea typeface="Oswald"/>
                <a:cs typeface="Oswald"/>
                <a:sym typeface="Oswald"/>
              </a:rPr>
              <a:t>, </a:t>
            </a:r>
            <a:r>
              <a:rPr lang="es" sz="3600">
                <a:solidFill>
                  <a:srgbClr val="434343"/>
                </a:solidFill>
                <a:latin typeface="Oswald"/>
                <a:ea typeface="Oswald"/>
                <a:cs typeface="Oswald"/>
                <a:sym typeface="Oswald"/>
              </a:rPr>
              <a:t>quality</a:t>
            </a:r>
            <a:r>
              <a:rPr lang="es" sz="3600">
                <a:latin typeface="Oswald"/>
                <a:ea typeface="Oswald"/>
                <a:cs typeface="Oswald"/>
                <a:sym typeface="Oswald"/>
              </a:rPr>
              <a:t> and/or </a:t>
            </a:r>
            <a:r>
              <a:rPr lang="es" sz="3600">
                <a:solidFill>
                  <a:srgbClr val="434343"/>
                </a:solidFill>
                <a:latin typeface="Oswald"/>
                <a:ea typeface="Oswald"/>
                <a:cs typeface="Oswald"/>
                <a:sym typeface="Oswald"/>
              </a:rPr>
              <a:t>quantity</a:t>
            </a:r>
            <a:r>
              <a:rPr lang="es" sz="3600">
                <a:latin typeface="Oswald"/>
                <a:ea typeface="Oswald"/>
                <a:cs typeface="Oswald"/>
                <a:sym typeface="Oswald"/>
              </a:rPr>
              <a:t> of the data they have access to.</a:t>
            </a:r>
            <a:endParaRPr>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¿What are big companies using ML &amp; Data for?</a:t>
            </a:r>
            <a:endParaRPr>
              <a:latin typeface="Oswald"/>
              <a:ea typeface="Oswald"/>
              <a:cs typeface="Oswald"/>
              <a:sym typeface="Oswald"/>
            </a:endParaRPr>
          </a:p>
        </p:txBody>
      </p:sp>
      <p:pic>
        <p:nvPicPr>
          <p:cNvPr id="213" name="Shape 213"/>
          <p:cNvPicPr preferRelativeResize="0"/>
          <p:nvPr/>
        </p:nvPicPr>
        <p:blipFill rotWithShape="1">
          <a:blip r:embed="rId3">
            <a:alphaModFix/>
          </a:blip>
          <a:srcRect b="0" l="0" r="0" t="0"/>
          <a:stretch/>
        </p:blipFill>
        <p:spPr>
          <a:xfrm>
            <a:off x="471900" y="2618758"/>
            <a:ext cx="2143125" cy="825500"/>
          </a:xfrm>
          <a:prstGeom prst="rect">
            <a:avLst/>
          </a:prstGeom>
          <a:noFill/>
          <a:ln>
            <a:noFill/>
          </a:ln>
        </p:spPr>
      </p:pic>
      <p:pic>
        <p:nvPicPr>
          <p:cNvPr id="214" name="Shape 214"/>
          <p:cNvPicPr preferRelativeResize="0"/>
          <p:nvPr/>
        </p:nvPicPr>
        <p:blipFill rotWithShape="1">
          <a:blip r:embed="rId4">
            <a:alphaModFix/>
          </a:blip>
          <a:srcRect b="0" l="0" r="0" t="0"/>
          <a:stretch/>
        </p:blipFill>
        <p:spPr>
          <a:xfrm>
            <a:off x="3631324" y="2664661"/>
            <a:ext cx="1944687" cy="733677"/>
          </a:xfrm>
          <a:prstGeom prst="rect">
            <a:avLst/>
          </a:prstGeom>
          <a:noFill/>
          <a:ln>
            <a:noFill/>
          </a:ln>
        </p:spPr>
      </p:pic>
      <p:pic>
        <p:nvPicPr>
          <p:cNvPr id="215" name="Shape 215"/>
          <p:cNvPicPr preferRelativeResize="0"/>
          <p:nvPr/>
        </p:nvPicPr>
        <p:blipFill rotWithShape="1">
          <a:blip r:embed="rId5">
            <a:alphaModFix/>
          </a:blip>
          <a:srcRect b="0" l="0" r="0" t="0"/>
          <a:stretch/>
        </p:blipFill>
        <p:spPr>
          <a:xfrm>
            <a:off x="6592311" y="2603011"/>
            <a:ext cx="1944689" cy="8569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¿What are startup doing with AI?</a:t>
            </a:r>
            <a:endParaRPr>
              <a:latin typeface="Oswald"/>
              <a:ea typeface="Oswald"/>
              <a:cs typeface="Oswald"/>
              <a:sym typeface="Oswald"/>
            </a:endParaRPr>
          </a:p>
        </p:txBody>
      </p:sp>
      <p:pic>
        <p:nvPicPr>
          <p:cNvPr id="221" name="Shape 221"/>
          <p:cNvPicPr preferRelativeResize="0"/>
          <p:nvPr/>
        </p:nvPicPr>
        <p:blipFill rotWithShape="1">
          <a:blip r:embed="rId3">
            <a:alphaModFix/>
          </a:blip>
          <a:srcRect b="0" l="0" r="0" t="0"/>
          <a:stretch/>
        </p:blipFill>
        <p:spPr>
          <a:xfrm>
            <a:off x="4120100" y="2261279"/>
            <a:ext cx="1794104" cy="575375"/>
          </a:xfrm>
          <a:prstGeom prst="rect">
            <a:avLst/>
          </a:prstGeom>
          <a:noFill/>
          <a:ln>
            <a:noFill/>
          </a:ln>
        </p:spPr>
      </p:pic>
      <p:pic>
        <p:nvPicPr>
          <p:cNvPr id="222" name="Shape 222"/>
          <p:cNvPicPr preferRelativeResize="0"/>
          <p:nvPr/>
        </p:nvPicPr>
        <p:blipFill rotWithShape="1">
          <a:blip r:embed="rId4">
            <a:alphaModFix/>
          </a:blip>
          <a:srcRect b="0" l="0" r="0" t="0"/>
          <a:stretch/>
        </p:blipFill>
        <p:spPr>
          <a:xfrm>
            <a:off x="134375" y="2609616"/>
            <a:ext cx="3734667" cy="1620812"/>
          </a:xfrm>
          <a:prstGeom prst="rect">
            <a:avLst/>
          </a:prstGeom>
          <a:noFill/>
          <a:ln>
            <a:noFill/>
          </a:ln>
        </p:spPr>
      </p:pic>
      <p:pic>
        <p:nvPicPr>
          <p:cNvPr descr="Screen Shot 2017-07-06 at 5.15.45 PM.png" id="223" name="Shape 223"/>
          <p:cNvPicPr preferRelativeResize="0"/>
          <p:nvPr/>
        </p:nvPicPr>
        <p:blipFill rotWithShape="1">
          <a:blip r:embed="rId5">
            <a:alphaModFix/>
          </a:blip>
          <a:srcRect b="0" l="0" r="0" t="0"/>
          <a:stretch/>
        </p:blipFill>
        <p:spPr>
          <a:xfrm>
            <a:off x="6067979" y="2836638"/>
            <a:ext cx="2721707" cy="16208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ADADAD"/>
              </a:buClr>
              <a:buSzPts val="3600"/>
              <a:buFont typeface="Arial"/>
              <a:buNone/>
            </a:pPr>
            <a:r>
              <a:rPr lang="es" sz="3600">
                <a:latin typeface="Oswald"/>
                <a:ea typeface="Oswald"/>
                <a:cs typeface="Oswald"/>
                <a:sym typeface="Oswald"/>
              </a:rPr>
              <a:t>Someone else already </a:t>
            </a:r>
            <a:r>
              <a:rPr lang="es" sz="3600">
                <a:solidFill>
                  <a:srgbClr val="434343"/>
                </a:solidFill>
                <a:latin typeface="Oswald"/>
                <a:ea typeface="Oswald"/>
                <a:cs typeface="Oswald"/>
                <a:sym typeface="Oswald"/>
              </a:rPr>
              <a:t>have</a:t>
            </a:r>
            <a:r>
              <a:rPr lang="es" sz="3600">
                <a:latin typeface="Oswald"/>
                <a:ea typeface="Oswald"/>
                <a:cs typeface="Oswald"/>
                <a:sym typeface="Oswald"/>
              </a:rPr>
              <a:t> this data?</a:t>
            </a:r>
            <a:endParaRPr sz="3600">
              <a:latin typeface="Oswald"/>
              <a:ea typeface="Oswald"/>
              <a:cs typeface="Oswald"/>
              <a:sym typeface="Oswald"/>
            </a:endParaRPr>
          </a:p>
          <a:p>
            <a:pPr indent="0" lvl="0" marL="0" rtl="0" algn="ctr">
              <a:lnSpc>
                <a:spcPct val="115000"/>
              </a:lnSpc>
              <a:spcBef>
                <a:spcPts val="0"/>
              </a:spcBef>
              <a:spcAft>
                <a:spcPts val="0"/>
              </a:spcAft>
              <a:buClr>
                <a:srgbClr val="ADADAD"/>
              </a:buClr>
              <a:buSzPts val="3600"/>
              <a:buFont typeface="Arial"/>
              <a:buNone/>
            </a:pPr>
            <a:r>
              <a:rPr lang="es" sz="3600">
                <a:latin typeface="Oswald"/>
                <a:ea typeface="Oswald"/>
                <a:cs typeface="Oswald"/>
                <a:sym typeface="Oswald"/>
              </a:rPr>
              <a:t>Would it be easy to </a:t>
            </a:r>
            <a:r>
              <a:rPr lang="es" sz="3600">
                <a:solidFill>
                  <a:srgbClr val="434343"/>
                </a:solidFill>
                <a:latin typeface="Oswald"/>
                <a:ea typeface="Oswald"/>
                <a:cs typeface="Oswald"/>
                <a:sym typeface="Oswald"/>
              </a:rPr>
              <a:t>replicate</a:t>
            </a:r>
            <a:r>
              <a:rPr lang="es" sz="3600">
                <a:latin typeface="Oswald"/>
                <a:ea typeface="Oswald"/>
                <a:cs typeface="Oswald"/>
                <a:sym typeface="Oswald"/>
              </a:rPr>
              <a:t> this dataset?</a:t>
            </a:r>
            <a:endParaRPr sz="3600">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The Cloud</a:t>
            </a:r>
            <a:endParaRPr>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Remembering the concept</a:t>
            </a:r>
            <a:endParaRPr>
              <a:latin typeface="Oswald"/>
              <a:ea typeface="Oswald"/>
              <a:cs typeface="Oswald"/>
              <a:sym typeface="Oswald"/>
            </a:endParaRPr>
          </a:p>
        </p:txBody>
      </p:sp>
      <p:pic>
        <p:nvPicPr>
          <p:cNvPr id="239" name="Shape 239"/>
          <p:cNvPicPr preferRelativeResize="0"/>
          <p:nvPr/>
        </p:nvPicPr>
        <p:blipFill>
          <a:blip r:embed="rId3">
            <a:alphaModFix/>
          </a:blip>
          <a:stretch>
            <a:fillRect/>
          </a:stretch>
        </p:blipFill>
        <p:spPr>
          <a:xfrm>
            <a:off x="2393263" y="1938325"/>
            <a:ext cx="4379373" cy="2992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Machine Learning </a:t>
            </a:r>
            <a:endParaRPr/>
          </a:p>
        </p:txBody>
      </p:sp>
      <p:pic>
        <p:nvPicPr>
          <p:cNvPr id="245" name="Shape 245"/>
          <p:cNvPicPr preferRelativeResize="0"/>
          <p:nvPr/>
        </p:nvPicPr>
        <p:blipFill>
          <a:blip r:embed="rId3">
            <a:alphaModFix/>
          </a:blip>
          <a:stretch>
            <a:fillRect/>
          </a:stretch>
        </p:blipFill>
        <p:spPr>
          <a:xfrm>
            <a:off x="2121247" y="1905575"/>
            <a:ext cx="4647150" cy="292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What does this have to do with Cloud?</a:t>
            </a:r>
            <a:endParaRPr>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Let’s begin with a story</a:t>
            </a:r>
            <a:endParaRPr>
              <a:latin typeface="Oswald"/>
              <a:ea typeface="Oswald"/>
              <a:cs typeface="Oswald"/>
              <a:sym typeface="Oswald"/>
            </a:endParaRPr>
          </a:p>
        </p:txBody>
      </p:sp>
      <p:pic>
        <p:nvPicPr>
          <p:cNvPr id="80" name="Shape 80"/>
          <p:cNvPicPr preferRelativeResize="0"/>
          <p:nvPr/>
        </p:nvPicPr>
        <p:blipFill rotWithShape="1">
          <a:blip r:embed="rId3">
            <a:alphaModFix/>
          </a:blip>
          <a:srcRect b="0" l="0" r="0" t="0"/>
          <a:stretch/>
        </p:blipFill>
        <p:spPr>
          <a:xfrm>
            <a:off x="471900" y="2177125"/>
            <a:ext cx="1821000" cy="1821000"/>
          </a:xfrm>
          <a:prstGeom prst="rect">
            <a:avLst/>
          </a:prstGeom>
          <a:noFill/>
          <a:ln>
            <a:noFill/>
          </a:ln>
        </p:spPr>
      </p:pic>
      <p:pic>
        <p:nvPicPr>
          <p:cNvPr id="81" name="Shape 81"/>
          <p:cNvPicPr preferRelativeResize="0"/>
          <p:nvPr/>
        </p:nvPicPr>
        <p:blipFill rotWithShape="1">
          <a:blip r:embed="rId4">
            <a:alphaModFix/>
          </a:blip>
          <a:srcRect b="0" l="0" r="0" t="0"/>
          <a:stretch/>
        </p:blipFill>
        <p:spPr>
          <a:xfrm>
            <a:off x="2882950" y="2177119"/>
            <a:ext cx="2852480" cy="1628749"/>
          </a:xfrm>
          <a:prstGeom prst="rect">
            <a:avLst/>
          </a:prstGeom>
          <a:noFill/>
          <a:ln>
            <a:noFill/>
          </a:ln>
        </p:spPr>
      </p:pic>
      <p:sp>
        <p:nvSpPr>
          <p:cNvPr id="82" name="Shape 82"/>
          <p:cNvSpPr txBox="1"/>
          <p:nvPr/>
        </p:nvSpPr>
        <p:spPr>
          <a:xfrm>
            <a:off x="6035475" y="2141550"/>
            <a:ext cx="3007500" cy="55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Roboto Mono"/>
              <a:buNone/>
            </a:pPr>
            <a:r>
              <a:rPr b="1" i="0" lang="es" sz="2400" u="none" cap="none" strike="noStrike">
                <a:latin typeface="Roboto Mono"/>
                <a:ea typeface="Roboto Mono"/>
                <a:cs typeface="Roboto Mono"/>
                <a:sym typeface="Roboto Mono"/>
              </a:rPr>
              <a:t>Temporally Recurrent Optimal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Shape 255"/>
          <p:cNvPicPr preferRelativeResize="0"/>
          <p:nvPr/>
        </p:nvPicPr>
        <p:blipFill>
          <a:blip r:embed="rId3">
            <a:alphaModFix/>
          </a:blip>
          <a:stretch>
            <a:fillRect/>
          </a:stretch>
        </p:blipFill>
        <p:spPr>
          <a:xfrm>
            <a:off x="1413650" y="1447800"/>
            <a:ext cx="2247900" cy="2247900"/>
          </a:xfrm>
          <a:prstGeom prst="rect">
            <a:avLst/>
          </a:prstGeom>
          <a:noFill/>
          <a:ln>
            <a:noFill/>
          </a:ln>
        </p:spPr>
      </p:pic>
      <p:pic>
        <p:nvPicPr>
          <p:cNvPr id="256" name="Shape 256"/>
          <p:cNvPicPr preferRelativeResize="0"/>
          <p:nvPr/>
        </p:nvPicPr>
        <p:blipFill>
          <a:blip r:embed="rId4">
            <a:alphaModFix/>
          </a:blip>
          <a:stretch>
            <a:fillRect/>
          </a:stretch>
        </p:blipFill>
        <p:spPr>
          <a:xfrm>
            <a:off x="5100400" y="1500188"/>
            <a:ext cx="2143125" cy="214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MNIST Dataset</a:t>
            </a:r>
            <a:endParaRPr>
              <a:latin typeface="Oswald"/>
              <a:ea typeface="Oswald"/>
              <a:cs typeface="Oswald"/>
              <a:sym typeface="Oswald"/>
            </a:endParaRPr>
          </a:p>
        </p:txBody>
      </p:sp>
      <p:pic>
        <p:nvPicPr>
          <p:cNvPr id="262" name="Shape 262"/>
          <p:cNvPicPr preferRelativeResize="0"/>
          <p:nvPr/>
        </p:nvPicPr>
        <p:blipFill>
          <a:blip r:embed="rId3">
            <a:alphaModFix/>
          </a:blip>
          <a:stretch>
            <a:fillRect/>
          </a:stretch>
        </p:blipFill>
        <p:spPr>
          <a:xfrm>
            <a:off x="1841938" y="860971"/>
            <a:ext cx="5460126" cy="2511650"/>
          </a:xfrm>
          <a:prstGeom prst="rect">
            <a:avLst/>
          </a:prstGeom>
          <a:noFill/>
          <a:ln>
            <a:noFill/>
          </a:ln>
        </p:spPr>
      </p:pic>
      <p:sp>
        <p:nvSpPr>
          <p:cNvPr id="263" name="Shape 263"/>
          <p:cNvSpPr txBox="1"/>
          <p:nvPr/>
        </p:nvSpPr>
        <p:spPr>
          <a:xfrm>
            <a:off x="3531475" y="3720650"/>
            <a:ext cx="2383800" cy="10089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Oswald"/>
              <a:buChar char="●"/>
            </a:pPr>
            <a:r>
              <a:rPr lang="es">
                <a:latin typeface="Oswald"/>
                <a:ea typeface="Oswald"/>
                <a:cs typeface="Oswald"/>
                <a:sym typeface="Oswald"/>
              </a:rPr>
              <a:t>60,000 images</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s">
                <a:latin typeface="Oswald"/>
                <a:ea typeface="Oswald"/>
                <a:cs typeface="Oswald"/>
                <a:sym typeface="Oswald"/>
              </a:rPr>
              <a:t> Handwritten</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s">
                <a:latin typeface="Oswald"/>
                <a:ea typeface="Oswald"/>
                <a:cs typeface="Oswald"/>
                <a:sym typeface="Oswald"/>
              </a:rPr>
              <a:t> 28 x 28 pixels</a:t>
            </a:r>
            <a:endParaRPr>
              <a:latin typeface="Oswald"/>
              <a:ea typeface="Oswald"/>
              <a:cs typeface="Oswald"/>
              <a:sym typeface="Oswald"/>
            </a:endParaRPr>
          </a:p>
          <a:p>
            <a:pPr indent="-317500" lvl="0" marL="457200" rtl="0">
              <a:spcBef>
                <a:spcPts val="0"/>
              </a:spcBef>
              <a:spcAft>
                <a:spcPts val="0"/>
              </a:spcAft>
              <a:buSzPts val="1400"/>
              <a:buFont typeface="Oswald"/>
              <a:buChar char="●"/>
            </a:pPr>
            <a:r>
              <a:rPr lang="es">
                <a:latin typeface="Oswald"/>
                <a:ea typeface="Oswald"/>
                <a:cs typeface="Oswald"/>
                <a:sym typeface="Oswald"/>
              </a:rPr>
              <a:t>784 values matrix </a:t>
            </a:r>
            <a:endParaRPr>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Timeline</a:t>
            </a:r>
            <a:endParaRPr>
              <a:latin typeface="Oswald"/>
              <a:ea typeface="Oswald"/>
              <a:cs typeface="Oswald"/>
              <a:sym typeface="Oswald"/>
            </a:endParaRPr>
          </a:p>
        </p:txBody>
      </p:sp>
      <p:sp>
        <p:nvSpPr>
          <p:cNvPr id="269" name="Shape 269"/>
          <p:cNvSpPr txBox="1"/>
          <p:nvPr/>
        </p:nvSpPr>
        <p:spPr>
          <a:xfrm>
            <a:off x="441425" y="1387325"/>
            <a:ext cx="6432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1943</a:t>
            </a:r>
            <a:endParaRPr>
              <a:latin typeface="Oswald"/>
              <a:ea typeface="Oswald"/>
              <a:cs typeface="Oswald"/>
              <a:sym typeface="Oswald"/>
            </a:endParaRPr>
          </a:p>
        </p:txBody>
      </p:sp>
      <p:pic>
        <p:nvPicPr>
          <p:cNvPr id="270" name="Shape 270"/>
          <p:cNvPicPr preferRelativeResize="0"/>
          <p:nvPr/>
        </p:nvPicPr>
        <p:blipFill>
          <a:blip r:embed="rId3">
            <a:alphaModFix/>
          </a:blip>
          <a:stretch>
            <a:fillRect/>
          </a:stretch>
        </p:blipFill>
        <p:spPr>
          <a:xfrm>
            <a:off x="1829825" y="1046825"/>
            <a:ext cx="1643800" cy="1978050"/>
          </a:xfrm>
          <a:prstGeom prst="rect">
            <a:avLst/>
          </a:prstGeom>
          <a:noFill/>
          <a:ln>
            <a:noFill/>
          </a:ln>
        </p:spPr>
      </p:pic>
      <p:sp>
        <p:nvSpPr>
          <p:cNvPr id="271" name="Shape 271"/>
          <p:cNvSpPr txBox="1"/>
          <p:nvPr/>
        </p:nvSpPr>
        <p:spPr>
          <a:xfrm>
            <a:off x="4705475" y="1387325"/>
            <a:ext cx="6432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1969</a:t>
            </a:r>
            <a:endParaRPr>
              <a:latin typeface="Oswald"/>
              <a:ea typeface="Oswald"/>
              <a:cs typeface="Oswald"/>
              <a:sym typeface="Oswald"/>
            </a:endParaRPr>
          </a:p>
        </p:txBody>
      </p:sp>
      <p:pic>
        <p:nvPicPr>
          <p:cNvPr id="272" name="Shape 272"/>
          <p:cNvPicPr preferRelativeResize="0"/>
          <p:nvPr/>
        </p:nvPicPr>
        <p:blipFill>
          <a:blip r:embed="rId4">
            <a:alphaModFix/>
          </a:blip>
          <a:stretch>
            <a:fillRect/>
          </a:stretch>
        </p:blipFill>
        <p:spPr>
          <a:xfrm>
            <a:off x="5669225" y="1070963"/>
            <a:ext cx="2574976" cy="1448425"/>
          </a:xfrm>
          <a:prstGeom prst="rect">
            <a:avLst/>
          </a:prstGeom>
          <a:noFill/>
          <a:ln>
            <a:noFill/>
          </a:ln>
        </p:spPr>
      </p:pic>
      <p:pic>
        <p:nvPicPr>
          <p:cNvPr id="273" name="Shape 273"/>
          <p:cNvPicPr preferRelativeResize="0"/>
          <p:nvPr/>
        </p:nvPicPr>
        <p:blipFill>
          <a:blip r:embed="rId5">
            <a:alphaModFix/>
          </a:blip>
          <a:stretch>
            <a:fillRect/>
          </a:stretch>
        </p:blipFill>
        <p:spPr>
          <a:xfrm>
            <a:off x="1478262" y="3291850"/>
            <a:ext cx="2220824" cy="1686650"/>
          </a:xfrm>
          <a:prstGeom prst="rect">
            <a:avLst/>
          </a:prstGeom>
          <a:noFill/>
          <a:ln>
            <a:noFill/>
          </a:ln>
        </p:spPr>
      </p:pic>
      <p:sp>
        <p:nvSpPr>
          <p:cNvPr id="274" name="Shape 274"/>
          <p:cNvSpPr txBox="1"/>
          <p:nvPr/>
        </p:nvSpPr>
        <p:spPr>
          <a:xfrm>
            <a:off x="441425" y="3291850"/>
            <a:ext cx="6432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2006</a:t>
            </a:r>
            <a:endParaRPr>
              <a:latin typeface="Oswald"/>
              <a:ea typeface="Oswald"/>
              <a:cs typeface="Oswald"/>
              <a:sym typeface="Oswald"/>
            </a:endParaRPr>
          </a:p>
        </p:txBody>
      </p:sp>
      <p:pic>
        <p:nvPicPr>
          <p:cNvPr id="275" name="Shape 275"/>
          <p:cNvPicPr preferRelativeResize="0"/>
          <p:nvPr/>
        </p:nvPicPr>
        <p:blipFill>
          <a:blip r:embed="rId6">
            <a:alphaModFix/>
          </a:blip>
          <a:stretch>
            <a:fillRect/>
          </a:stretch>
        </p:blipFill>
        <p:spPr>
          <a:xfrm>
            <a:off x="5604050" y="3291850"/>
            <a:ext cx="2725750" cy="1362875"/>
          </a:xfrm>
          <a:prstGeom prst="rect">
            <a:avLst/>
          </a:prstGeom>
          <a:noFill/>
          <a:ln>
            <a:noFill/>
          </a:ln>
        </p:spPr>
      </p:pic>
      <p:sp>
        <p:nvSpPr>
          <p:cNvPr id="276" name="Shape 276"/>
          <p:cNvSpPr txBox="1"/>
          <p:nvPr/>
        </p:nvSpPr>
        <p:spPr>
          <a:xfrm>
            <a:off x="4705475" y="3291850"/>
            <a:ext cx="643200" cy="40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2012</a:t>
            </a:r>
            <a:endParaRPr>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 The Cloud + ML</a:t>
            </a:r>
            <a:endParaRPr>
              <a:latin typeface="Oswald"/>
              <a:ea typeface="Oswald"/>
              <a:cs typeface="Oswald"/>
              <a:sym typeface="Oswald"/>
            </a:endParaRPr>
          </a:p>
        </p:txBody>
      </p:sp>
      <p:pic>
        <p:nvPicPr>
          <p:cNvPr id="282" name="Shape 282"/>
          <p:cNvPicPr preferRelativeResize="0"/>
          <p:nvPr/>
        </p:nvPicPr>
        <p:blipFill>
          <a:blip r:embed="rId3">
            <a:alphaModFix/>
          </a:blip>
          <a:stretch>
            <a:fillRect/>
          </a:stretch>
        </p:blipFill>
        <p:spPr>
          <a:xfrm>
            <a:off x="950413" y="771450"/>
            <a:ext cx="7495430" cy="4219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Machine Learning as a Service</a:t>
            </a:r>
            <a:endParaRPr/>
          </a:p>
        </p:txBody>
      </p:sp>
      <p:pic>
        <p:nvPicPr>
          <p:cNvPr id="288" name="Shape 288"/>
          <p:cNvPicPr preferRelativeResize="0"/>
          <p:nvPr/>
        </p:nvPicPr>
        <p:blipFill>
          <a:blip r:embed="rId3">
            <a:alphaModFix/>
          </a:blip>
          <a:stretch>
            <a:fillRect/>
          </a:stretch>
        </p:blipFill>
        <p:spPr>
          <a:xfrm>
            <a:off x="202850" y="1919075"/>
            <a:ext cx="4325001" cy="2710199"/>
          </a:xfrm>
          <a:prstGeom prst="rect">
            <a:avLst/>
          </a:prstGeom>
          <a:noFill/>
          <a:ln>
            <a:noFill/>
          </a:ln>
        </p:spPr>
      </p:pic>
      <p:pic>
        <p:nvPicPr>
          <p:cNvPr id="289" name="Shape 289"/>
          <p:cNvPicPr preferRelativeResize="0"/>
          <p:nvPr/>
        </p:nvPicPr>
        <p:blipFill>
          <a:blip r:embed="rId4">
            <a:alphaModFix/>
          </a:blip>
          <a:stretch>
            <a:fillRect/>
          </a:stretch>
        </p:blipFill>
        <p:spPr>
          <a:xfrm>
            <a:off x="4629800" y="1919075"/>
            <a:ext cx="4311352" cy="2710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491100" y="385600"/>
            <a:ext cx="8161800" cy="4512000"/>
          </a:xfrm>
          <a:prstGeom prst="rect">
            <a:avLst/>
          </a:prstGeom>
        </p:spPr>
        <p:txBody>
          <a:bodyPr anchorCtr="0" anchor="ctr" bIns="91425" lIns="91425" spcFirstLastPara="1" rIns="91425" wrap="square" tIns="91425">
            <a:noAutofit/>
          </a:bodyPr>
          <a:lstStyle/>
          <a:p>
            <a:pPr indent="889000" lvl="0" marL="0" rtl="0" algn="ctr">
              <a:lnSpc>
                <a:spcPct val="115000"/>
              </a:lnSpc>
              <a:spcBef>
                <a:spcPts val="0"/>
              </a:spcBef>
              <a:spcAft>
                <a:spcPts val="0"/>
              </a:spcAft>
              <a:buNone/>
            </a:pPr>
            <a:r>
              <a:rPr lang="es" sz="3000">
                <a:solidFill>
                  <a:srgbClr val="FFFFFF"/>
                </a:solidFill>
                <a:latin typeface="Oswald"/>
                <a:ea typeface="Oswald"/>
                <a:cs typeface="Oswald"/>
                <a:sym typeface="Oswald"/>
              </a:rPr>
              <a:t>The cloud is making life easier for ML, now we should work hard in understanding what is happening behind when we use these tools and stop using them as a “Black Box”.  Only this way we will be able to explode the real potential of the same and call ourselves real data scientists or machine learning engineers.</a:t>
            </a:r>
            <a:endParaRPr sz="3000">
              <a:solidFill>
                <a:srgbClr val="FFFFFF"/>
              </a:solidFill>
              <a:latin typeface="Oswald"/>
              <a:ea typeface="Oswald"/>
              <a:cs typeface="Oswald"/>
              <a:sym typeface="Oswald"/>
            </a:endParaRPr>
          </a:p>
          <a:p>
            <a:pPr indent="0" lvl="0" marL="0" rtl="0">
              <a:spcBef>
                <a:spcPts val="0"/>
              </a:spcBef>
              <a:spcAft>
                <a:spcPts val="0"/>
              </a:spcAft>
              <a:buNone/>
            </a:pPr>
            <a:r>
              <a:t/>
            </a:r>
            <a:endParaRPr/>
          </a:p>
        </p:txBody>
      </p:sp>
      <p:pic>
        <p:nvPicPr>
          <p:cNvPr id="295" name="Shape 295"/>
          <p:cNvPicPr preferRelativeResize="0"/>
          <p:nvPr/>
        </p:nvPicPr>
        <p:blipFill>
          <a:blip r:embed="rId3">
            <a:alphaModFix/>
          </a:blip>
          <a:stretch>
            <a:fillRect/>
          </a:stretch>
        </p:blipFill>
        <p:spPr>
          <a:xfrm>
            <a:off x="435346" y="3368250"/>
            <a:ext cx="2675625" cy="1775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551200" y="1926975"/>
            <a:ext cx="82221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9600">
                <a:solidFill>
                  <a:srgbClr val="000000"/>
                </a:solidFill>
                <a:latin typeface="Oswald"/>
                <a:ea typeface="Oswald"/>
                <a:cs typeface="Oswald"/>
                <a:sym typeface="Oswald"/>
              </a:rPr>
              <a:t>Imagine a Shoe</a:t>
            </a:r>
            <a:endParaRPr sz="9600">
              <a:solidFill>
                <a:srgbClr val="000000"/>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How is the shoe in your mind?</a:t>
            </a:r>
            <a:endParaRPr>
              <a:latin typeface="Oswald"/>
              <a:ea typeface="Oswald"/>
              <a:cs typeface="Oswald"/>
              <a:sym typeface="Oswald"/>
            </a:endParaRPr>
          </a:p>
        </p:txBody>
      </p:sp>
      <p:pic>
        <p:nvPicPr>
          <p:cNvPr id="306" name="Shape 306"/>
          <p:cNvPicPr preferRelativeResize="0"/>
          <p:nvPr/>
        </p:nvPicPr>
        <p:blipFill>
          <a:blip r:embed="rId3">
            <a:alphaModFix/>
          </a:blip>
          <a:stretch>
            <a:fillRect/>
          </a:stretch>
        </p:blipFill>
        <p:spPr>
          <a:xfrm>
            <a:off x="248425" y="1997400"/>
            <a:ext cx="3104150" cy="1403075"/>
          </a:xfrm>
          <a:prstGeom prst="rect">
            <a:avLst/>
          </a:prstGeom>
          <a:noFill/>
          <a:ln>
            <a:noFill/>
          </a:ln>
        </p:spPr>
      </p:pic>
      <p:pic>
        <p:nvPicPr>
          <p:cNvPr id="307" name="Shape 307"/>
          <p:cNvPicPr preferRelativeResize="0"/>
          <p:nvPr/>
        </p:nvPicPr>
        <p:blipFill>
          <a:blip r:embed="rId4">
            <a:alphaModFix/>
          </a:blip>
          <a:stretch>
            <a:fillRect/>
          </a:stretch>
        </p:blipFill>
        <p:spPr>
          <a:xfrm>
            <a:off x="6622575" y="1755963"/>
            <a:ext cx="1885950" cy="1885950"/>
          </a:xfrm>
          <a:prstGeom prst="rect">
            <a:avLst/>
          </a:prstGeom>
          <a:noFill/>
          <a:ln>
            <a:noFill/>
          </a:ln>
        </p:spPr>
      </p:pic>
      <p:pic>
        <p:nvPicPr>
          <p:cNvPr id="308" name="Shape 308"/>
          <p:cNvPicPr preferRelativeResize="0"/>
          <p:nvPr/>
        </p:nvPicPr>
        <p:blipFill>
          <a:blip r:embed="rId5">
            <a:alphaModFix/>
          </a:blip>
          <a:stretch>
            <a:fillRect/>
          </a:stretch>
        </p:blipFill>
        <p:spPr>
          <a:xfrm>
            <a:off x="3722575" y="2681600"/>
            <a:ext cx="2260125" cy="2260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latin typeface="Oswald"/>
                <a:ea typeface="Oswald"/>
                <a:cs typeface="Oswald"/>
                <a:sym typeface="Oswald"/>
              </a:rPr>
              <a:t>BIAS </a:t>
            </a:r>
            <a:r>
              <a:rPr lang="es">
                <a:latin typeface="Oswald"/>
                <a:ea typeface="Oswald"/>
                <a:cs typeface="Oswald"/>
                <a:sym typeface="Oswald"/>
              </a:rPr>
              <a:t>in Production!</a:t>
            </a:r>
            <a:endParaRPr>
              <a:latin typeface="Oswald"/>
              <a:ea typeface="Oswald"/>
              <a:cs typeface="Oswald"/>
              <a:sym typeface="Oswald"/>
            </a:endParaRPr>
          </a:p>
        </p:txBody>
      </p:sp>
      <p:pic>
        <p:nvPicPr>
          <p:cNvPr id="314" name="Shape 314"/>
          <p:cNvPicPr preferRelativeResize="0"/>
          <p:nvPr/>
        </p:nvPicPr>
        <p:blipFill>
          <a:blip r:embed="rId3">
            <a:alphaModFix/>
          </a:blip>
          <a:stretch>
            <a:fillRect/>
          </a:stretch>
        </p:blipFill>
        <p:spPr>
          <a:xfrm>
            <a:off x="1709950" y="1268450"/>
            <a:ext cx="5404524" cy="1072225"/>
          </a:xfrm>
          <a:prstGeom prst="rect">
            <a:avLst/>
          </a:prstGeom>
          <a:noFill/>
          <a:ln>
            <a:noFill/>
          </a:ln>
        </p:spPr>
      </p:pic>
      <p:pic>
        <p:nvPicPr>
          <p:cNvPr id="315" name="Shape 315"/>
          <p:cNvPicPr preferRelativeResize="0"/>
          <p:nvPr/>
        </p:nvPicPr>
        <p:blipFill>
          <a:blip r:embed="rId4">
            <a:alphaModFix/>
          </a:blip>
          <a:stretch>
            <a:fillRect/>
          </a:stretch>
        </p:blipFill>
        <p:spPr>
          <a:xfrm>
            <a:off x="1185050" y="2698275"/>
            <a:ext cx="6897951" cy="1176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The end</a:t>
            </a:r>
            <a:r>
              <a:rPr lang="es">
                <a:latin typeface="Oswald"/>
                <a:ea typeface="Oswald"/>
                <a:cs typeface="Oswald"/>
                <a:sym typeface="Oswald"/>
              </a:rPr>
              <a:t> </a:t>
            </a:r>
            <a:endParaRPr>
              <a:latin typeface="Oswald"/>
              <a:ea typeface="Oswald"/>
              <a:cs typeface="Oswald"/>
              <a:sym typeface="Oswald"/>
            </a:endParaRPr>
          </a:p>
          <a:p>
            <a:pPr indent="0" lvl="0" marL="0" rtl="0">
              <a:spcBef>
                <a:spcPts val="0"/>
              </a:spcBef>
              <a:spcAft>
                <a:spcPts val="0"/>
              </a:spcAft>
              <a:buNone/>
            </a:pPr>
            <a:r>
              <a:rPr lang="es" sz="3000">
                <a:latin typeface="Oswald"/>
                <a:ea typeface="Oswald"/>
                <a:cs typeface="Oswald"/>
                <a:sym typeface="Oswald"/>
              </a:rPr>
              <a:t>@haydemtzl </a:t>
            </a:r>
            <a:endParaRPr sz="3000">
              <a:latin typeface="Oswald"/>
              <a:ea typeface="Oswald"/>
              <a:cs typeface="Oswald"/>
              <a:sym typeface="Oswald"/>
            </a:endParaRPr>
          </a:p>
        </p:txBody>
      </p:sp>
      <p:pic>
        <p:nvPicPr>
          <p:cNvPr id="321" name="Shape 321"/>
          <p:cNvPicPr preferRelativeResize="0"/>
          <p:nvPr/>
        </p:nvPicPr>
        <p:blipFill>
          <a:blip r:embed="rId3">
            <a:alphaModFix/>
          </a:blip>
          <a:stretch>
            <a:fillRect/>
          </a:stretch>
        </p:blipFill>
        <p:spPr>
          <a:xfrm>
            <a:off x="3813300" y="562950"/>
            <a:ext cx="3747976" cy="3747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Artificial Intelligence and Machine Learning</a:t>
            </a:r>
            <a:endParaRPr>
              <a:latin typeface="Oswald"/>
              <a:ea typeface="Oswald"/>
              <a:cs typeface="Oswald"/>
              <a:sym typeface="Oswald"/>
            </a:endParaRPr>
          </a:p>
        </p:txBody>
      </p:sp>
      <p:pic>
        <p:nvPicPr>
          <p:cNvPr descr="Screen Shot 2017-08-14 at 12.26.44 PM.png" id="88" name="Shape 88"/>
          <p:cNvPicPr preferRelativeResize="0"/>
          <p:nvPr/>
        </p:nvPicPr>
        <p:blipFill rotWithShape="1">
          <a:blip r:embed="rId3">
            <a:alphaModFix/>
          </a:blip>
          <a:srcRect b="0" l="0" r="0" t="0"/>
          <a:stretch/>
        </p:blipFill>
        <p:spPr>
          <a:xfrm>
            <a:off x="2322797" y="1967952"/>
            <a:ext cx="4446851" cy="2862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Weak or Narrow AI</a:t>
            </a:r>
            <a:endParaRPr>
              <a:latin typeface="Oswald"/>
              <a:ea typeface="Oswald"/>
              <a:cs typeface="Oswald"/>
              <a:sym typeface="Oswald"/>
            </a:endParaRPr>
          </a:p>
        </p:txBody>
      </p:sp>
      <p:pic>
        <p:nvPicPr>
          <p:cNvPr id="94" name="Shape 94"/>
          <p:cNvPicPr preferRelativeResize="0"/>
          <p:nvPr/>
        </p:nvPicPr>
        <p:blipFill rotWithShape="1">
          <a:blip r:embed="rId3">
            <a:alphaModFix/>
          </a:blip>
          <a:srcRect b="0" l="0" r="0" t="0"/>
          <a:stretch/>
        </p:blipFill>
        <p:spPr>
          <a:xfrm>
            <a:off x="686625" y="2472025"/>
            <a:ext cx="3470724" cy="1933724"/>
          </a:xfrm>
          <a:prstGeom prst="rect">
            <a:avLst/>
          </a:prstGeom>
          <a:noFill/>
          <a:ln>
            <a:noFill/>
          </a:ln>
        </p:spPr>
      </p:pic>
      <p:pic>
        <p:nvPicPr>
          <p:cNvPr id="95" name="Shape 95"/>
          <p:cNvPicPr preferRelativeResize="0"/>
          <p:nvPr/>
        </p:nvPicPr>
        <p:blipFill>
          <a:blip r:embed="rId4">
            <a:alphaModFix/>
          </a:blip>
          <a:stretch>
            <a:fillRect/>
          </a:stretch>
        </p:blipFill>
        <p:spPr>
          <a:xfrm>
            <a:off x="5160225" y="2472028"/>
            <a:ext cx="3470724" cy="1952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Strong or General AI</a:t>
            </a:r>
            <a:endParaRPr>
              <a:latin typeface="Oswald"/>
              <a:ea typeface="Oswald"/>
              <a:cs typeface="Oswald"/>
              <a:sym typeface="Oswald"/>
            </a:endParaRPr>
          </a:p>
        </p:txBody>
      </p:sp>
      <p:pic>
        <p:nvPicPr>
          <p:cNvPr id="101" name="Shape 101"/>
          <p:cNvPicPr preferRelativeResize="0"/>
          <p:nvPr/>
        </p:nvPicPr>
        <p:blipFill rotWithShape="1">
          <a:blip r:embed="rId3">
            <a:alphaModFix/>
          </a:blip>
          <a:srcRect b="0" l="0" r="0" t="0"/>
          <a:stretch/>
        </p:blipFill>
        <p:spPr>
          <a:xfrm>
            <a:off x="594855" y="2303570"/>
            <a:ext cx="3327075" cy="2079426"/>
          </a:xfrm>
          <a:prstGeom prst="rect">
            <a:avLst/>
          </a:prstGeom>
          <a:noFill/>
          <a:ln>
            <a:noFill/>
          </a:ln>
        </p:spPr>
      </p:pic>
      <p:pic>
        <p:nvPicPr>
          <p:cNvPr id="102" name="Shape 102"/>
          <p:cNvPicPr preferRelativeResize="0"/>
          <p:nvPr/>
        </p:nvPicPr>
        <p:blipFill>
          <a:blip r:embed="rId4">
            <a:alphaModFix/>
          </a:blip>
          <a:stretch>
            <a:fillRect/>
          </a:stretch>
        </p:blipFill>
        <p:spPr>
          <a:xfrm>
            <a:off x="4268250" y="2303575"/>
            <a:ext cx="4578143" cy="20794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The Anatomy of AI</a:t>
            </a:r>
            <a:endParaRPr>
              <a:latin typeface="Oswald"/>
              <a:ea typeface="Oswald"/>
              <a:cs typeface="Oswald"/>
              <a:sym typeface="Oswald"/>
            </a:endParaRPr>
          </a:p>
        </p:txBody>
      </p:sp>
      <p:pic>
        <p:nvPicPr>
          <p:cNvPr id="108" name="Shape 108"/>
          <p:cNvPicPr preferRelativeResize="0"/>
          <p:nvPr/>
        </p:nvPicPr>
        <p:blipFill rotWithShape="1">
          <a:blip r:embed="rId3">
            <a:alphaModFix/>
          </a:blip>
          <a:srcRect b="0" l="0" r="0" t="0"/>
          <a:stretch/>
        </p:blipFill>
        <p:spPr>
          <a:xfrm>
            <a:off x="2337950" y="1796750"/>
            <a:ext cx="4071450" cy="306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Perception</a:t>
            </a:r>
            <a:endParaRPr>
              <a:latin typeface="Oswald"/>
              <a:ea typeface="Oswald"/>
              <a:cs typeface="Oswald"/>
              <a:sym typeface="Oswald"/>
            </a:endParaRPr>
          </a:p>
        </p:txBody>
      </p:sp>
      <p:pic>
        <p:nvPicPr>
          <p:cNvPr id="114" name="Shape 114"/>
          <p:cNvPicPr preferRelativeResize="0"/>
          <p:nvPr/>
        </p:nvPicPr>
        <p:blipFill rotWithShape="1">
          <a:blip r:embed="rId3">
            <a:alphaModFix/>
          </a:blip>
          <a:srcRect b="0" l="0" r="0" t="0"/>
          <a:stretch/>
        </p:blipFill>
        <p:spPr>
          <a:xfrm>
            <a:off x="2935425" y="1767725"/>
            <a:ext cx="3273153" cy="3273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latin typeface="Oswald"/>
                <a:ea typeface="Oswald"/>
                <a:cs typeface="Oswald"/>
                <a:sym typeface="Oswald"/>
              </a:rPr>
              <a:t>Natural Language Processing</a:t>
            </a:r>
            <a:endParaRPr>
              <a:latin typeface="Oswald"/>
              <a:ea typeface="Oswald"/>
              <a:cs typeface="Oswald"/>
              <a:sym typeface="Oswald"/>
            </a:endParaRPr>
          </a:p>
        </p:txBody>
      </p:sp>
      <p:pic>
        <p:nvPicPr>
          <p:cNvPr id="120" name="Shape 120"/>
          <p:cNvPicPr preferRelativeResize="0"/>
          <p:nvPr/>
        </p:nvPicPr>
        <p:blipFill rotWithShape="1">
          <a:blip r:embed="rId3">
            <a:alphaModFix/>
          </a:blip>
          <a:srcRect b="0" l="0" r="0" t="0"/>
          <a:stretch/>
        </p:blipFill>
        <p:spPr>
          <a:xfrm>
            <a:off x="2030050" y="2014570"/>
            <a:ext cx="4669175" cy="253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